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7"/>
  </p:notesMasterIdLst>
  <p:sldIdLst>
    <p:sldId id="256" r:id="rId6"/>
    <p:sldId id="312" r:id="rId7"/>
    <p:sldId id="293" r:id="rId8"/>
    <p:sldId id="367" r:id="rId9"/>
    <p:sldId id="368" r:id="rId10"/>
    <p:sldId id="373" r:id="rId11"/>
    <p:sldId id="374" r:id="rId12"/>
    <p:sldId id="376" r:id="rId13"/>
    <p:sldId id="377" r:id="rId14"/>
    <p:sldId id="375" r:id="rId15"/>
    <p:sldId id="3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34"/>
    <p:restoredTop sz="84939"/>
  </p:normalViewPr>
  <p:slideViewPr>
    <p:cSldViewPr snapToGrid="0">
      <p:cViewPr varScale="1">
        <p:scale>
          <a:sx n="146" d="100"/>
          <a:sy n="146" d="100"/>
        </p:scale>
        <p:origin x="19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Deploying and Utilizing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How can you run on the GH200s?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686901"/>
          </a:xfrm>
        </p:spPr>
        <p:txBody>
          <a:bodyPr/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pPr lvl="1"/>
            <a:r>
              <a:rPr lang="en-US" dirty="0"/>
              <a:t>In subject include:</a:t>
            </a:r>
          </a:p>
          <a:p>
            <a:pPr lvl="2"/>
            <a:r>
              <a:rPr lang="en-US" dirty="0"/>
              <a:t>You are interested in running “X application” on the GH200s</a:t>
            </a:r>
          </a:p>
          <a:p>
            <a:pPr lvl="1"/>
            <a:r>
              <a:rPr lang="en-US" dirty="0"/>
              <a:t>In the email body:</a:t>
            </a:r>
          </a:p>
          <a:p>
            <a:pPr lvl="2"/>
            <a:r>
              <a:rPr lang="en-US" dirty="0"/>
              <a:t>Short description of what your workflow does</a:t>
            </a:r>
          </a:p>
          <a:p>
            <a:pPr lvl="2"/>
            <a:r>
              <a:rPr lang="en-US" dirty="0"/>
              <a:t>Why you believe the GH200s would be beneficial to your workflow</a:t>
            </a:r>
          </a:p>
          <a:p>
            <a:pPr lvl="2"/>
            <a:r>
              <a:rPr lang="en-US" dirty="0"/>
              <a:t>Provide us with Linux paths to the code you would like to run </a:t>
            </a:r>
          </a:p>
          <a:p>
            <a:pPr lvl="2"/>
            <a:r>
              <a:rPr lang="en-US" dirty="0"/>
              <a:t>If possible, any </a:t>
            </a:r>
            <a:r>
              <a:rPr lang="en-US" dirty="0" err="1"/>
              <a:t>JobIDs</a:t>
            </a:r>
            <a:r>
              <a:rPr lang="en-US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1661233"/>
            <a:ext cx="56213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2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2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2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2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2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2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931817" y="43501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Deploying and Utilizing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6" y="2380493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2090056" y="5890001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GH200 software stack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architecture, we opted for a curated software stack. We currently provide: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Beta testing phase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 workflow was appropriate for the GH200s </a:t>
            </a:r>
          </a:p>
          <a:p>
            <a:r>
              <a:rPr lang="en-US" sz="2600" dirty="0"/>
              <a:t>Once approved: </a:t>
            </a:r>
          </a:p>
          <a:p>
            <a:pPr lvl="1"/>
            <a:r>
              <a:rPr lang="en-US" sz="2200" dirty="0"/>
              <a:t>User support would install all necessary software</a:t>
            </a:r>
          </a:p>
          <a:p>
            <a:pPr lvl="1"/>
            <a:r>
              <a:rPr lang="en-US" sz="2200" dirty="0"/>
              <a:t>Users were provided a reservation and allocation for the nodes</a:t>
            </a:r>
          </a:p>
          <a:p>
            <a:pPr lvl="1"/>
            <a:r>
              <a:rPr lang="en-US" sz="2200" dirty="0"/>
              <a:t>A detailed onboarding consultation was held</a:t>
            </a:r>
          </a:p>
          <a:p>
            <a:pPr lvl="1"/>
            <a:r>
              <a:rPr lang="en-US" sz="2200" dirty="0"/>
              <a:t>User support 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/>
              <a:t>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7"/>
            <a:ext cx="10515600" cy="4837907"/>
          </a:xfrm>
        </p:spPr>
        <p:txBody>
          <a:bodyPr>
            <a:normAutofit fontScale="92500"/>
          </a:bodyPr>
          <a:lstStyle/>
          <a:p>
            <a:r>
              <a:rPr lang="en-US" dirty="0"/>
              <a:t>Currently moving out of the beta testing phase</a:t>
            </a:r>
          </a:p>
          <a:p>
            <a:pPr lvl="1"/>
            <a:r>
              <a:rPr lang="en-US" dirty="0"/>
              <a:t>Will not open the GH200s systemwide, but will have a QoS that users will be added to </a:t>
            </a:r>
          </a:p>
          <a:p>
            <a:pPr lvl="1"/>
            <a:r>
              <a:rPr lang="en-US" dirty="0"/>
              <a:t>We will continue to evaluate workflows before granting permission to these nodes </a:t>
            </a:r>
          </a:p>
          <a:p>
            <a:pPr lvl="2"/>
            <a:r>
              <a:rPr lang="en-US" dirty="0"/>
              <a:t>Ensures that the nodes are being properly used</a:t>
            </a:r>
          </a:p>
          <a:p>
            <a:pPr lvl="2"/>
            <a:r>
              <a:rPr lang="en-US" dirty="0"/>
              <a:t>Ensures that users understand the difference in architecture </a:t>
            </a:r>
          </a:p>
          <a:p>
            <a:pPr lvl="1"/>
            <a:r>
              <a:rPr lang="en-US" dirty="0"/>
              <a:t>Preference will be given to users who need the hardware </a:t>
            </a:r>
          </a:p>
          <a:p>
            <a:r>
              <a:rPr lang="en-US" dirty="0"/>
              <a:t>Given our constraint of 2 nodes, 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  <a:latin typeface="NVIDIA-NALA"/>
              </a:rPr>
              <a:t>Multi-Instance GPU (MIG) to split the GPU in half on one of the nodes.</a:t>
            </a:r>
          </a:p>
          <a:p>
            <a:pPr lvl="1"/>
            <a:r>
              <a:rPr lang="en-US" dirty="0"/>
              <a:t>Allows quick access to resources for prototyping and testing purposes </a:t>
            </a:r>
          </a:p>
          <a:p>
            <a:pPr lvl="1"/>
            <a:r>
              <a:rPr lang="en-US" dirty="0"/>
              <a:t>We found that most users would continue to benefit from the GH200 architecture, even if they had half the GPU resources.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29862</TotalTime>
  <Words>710</Words>
  <Application>Microsoft Macintosh PowerPoint</Application>
  <PresentationFormat>Widescreen</PresentationFormat>
  <Paragraphs>97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NVIDIA-NALA</vt:lpstr>
      <vt:lpstr>CUB Content </vt:lpstr>
      <vt:lpstr>Custom Design</vt:lpstr>
      <vt:lpstr>Deploying and Utilizing the NVIDIA Grace Hopper Superchip: The CU Boulder Research Computing Experience </vt:lpstr>
      <vt:lpstr>Deploying and Utilizing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65</cp:revision>
  <dcterms:created xsi:type="dcterms:W3CDTF">2023-01-13T17:07:22Z</dcterms:created>
  <dcterms:modified xsi:type="dcterms:W3CDTF">2025-05-12T20:03:13Z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